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54"/>
  </p:notesMasterIdLst>
  <p:sldIdLst>
    <p:sldId id="256" r:id="rId2"/>
    <p:sldId id="264" r:id="rId3"/>
    <p:sldId id="2265" r:id="rId4"/>
    <p:sldId id="2250" r:id="rId5"/>
    <p:sldId id="393" r:id="rId6"/>
    <p:sldId id="2247" r:id="rId7"/>
    <p:sldId id="2246" r:id="rId8"/>
    <p:sldId id="2240" r:id="rId9"/>
    <p:sldId id="2260" r:id="rId10"/>
    <p:sldId id="2241" r:id="rId11"/>
    <p:sldId id="2233" r:id="rId12"/>
    <p:sldId id="2234" r:id="rId13"/>
    <p:sldId id="2248" r:id="rId14"/>
    <p:sldId id="2268" r:id="rId15"/>
    <p:sldId id="2236" r:id="rId16"/>
    <p:sldId id="2237" r:id="rId17"/>
    <p:sldId id="2257" r:id="rId18"/>
    <p:sldId id="2238" r:id="rId19"/>
    <p:sldId id="2258" r:id="rId20"/>
    <p:sldId id="2256" r:id="rId21"/>
    <p:sldId id="2266" r:id="rId22"/>
    <p:sldId id="2267" r:id="rId23"/>
    <p:sldId id="2273" r:id="rId24"/>
    <p:sldId id="2270" r:id="rId25"/>
    <p:sldId id="2264" r:id="rId26"/>
    <p:sldId id="2078" r:id="rId27"/>
    <p:sldId id="2081" r:id="rId28"/>
    <p:sldId id="2082" r:id="rId29"/>
    <p:sldId id="2083" r:id="rId30"/>
    <p:sldId id="2079" r:id="rId31"/>
    <p:sldId id="2090" r:id="rId32"/>
    <p:sldId id="2102" r:id="rId33"/>
    <p:sldId id="2271" r:id="rId34"/>
    <p:sldId id="387" r:id="rId35"/>
    <p:sldId id="2096" r:id="rId36"/>
    <p:sldId id="2103" r:id="rId37"/>
    <p:sldId id="2104" r:id="rId38"/>
    <p:sldId id="2097" r:id="rId39"/>
    <p:sldId id="2111" r:id="rId40"/>
    <p:sldId id="2098" r:id="rId41"/>
    <p:sldId id="2105" r:id="rId42"/>
    <p:sldId id="2106" r:id="rId43"/>
    <p:sldId id="2107" r:id="rId44"/>
    <p:sldId id="2108" r:id="rId45"/>
    <p:sldId id="2100" r:id="rId46"/>
    <p:sldId id="2101" r:id="rId47"/>
    <p:sldId id="2109" r:id="rId48"/>
    <p:sldId id="2274" r:id="rId49"/>
    <p:sldId id="2275" r:id="rId50"/>
    <p:sldId id="2276" r:id="rId51"/>
    <p:sldId id="2277" r:id="rId52"/>
    <p:sldId id="227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64"/>
          </p14:sldIdLst>
        </p14:section>
        <p14:section name="Cellular IoT" id="{A83AB45F-3331-4DEB-8F1B-436CEABCDF54}">
          <p14:sldIdLst>
            <p14:sldId id="2265"/>
            <p14:sldId id="2250"/>
            <p14:sldId id="393"/>
            <p14:sldId id="2247"/>
            <p14:sldId id="2246"/>
            <p14:sldId id="2240"/>
            <p14:sldId id="2260"/>
            <p14:sldId id="2241"/>
            <p14:sldId id="2233"/>
            <p14:sldId id="2234"/>
            <p14:sldId id="2248"/>
            <p14:sldId id="2268"/>
            <p14:sldId id="2236"/>
            <p14:sldId id="2237"/>
            <p14:sldId id="2257"/>
            <p14:sldId id="2238"/>
            <p14:sldId id="2258"/>
            <p14:sldId id="2256"/>
            <p14:sldId id="2266"/>
            <p14:sldId id="2267"/>
            <p14:sldId id="2273"/>
          </p14:sldIdLst>
        </p14:section>
        <p14:section name="Design an LPWAN" id="{25315A60-4145-4E03-B204-97A67032CAF6}">
          <p14:sldIdLst>
            <p14:sldId id="2270"/>
            <p14:sldId id="2264"/>
            <p14:sldId id="2078"/>
            <p14:sldId id="2081"/>
            <p14:sldId id="2082"/>
            <p14:sldId id="2083"/>
            <p14:sldId id="2079"/>
            <p14:sldId id="2090"/>
            <p14:sldId id="2102"/>
          </p14:sldIdLst>
        </p14:section>
        <p14:section name="LoRaWAN" id="{A051F0FA-214F-4B41-ABAD-7B9205E6BD06}">
          <p14:sldIdLst>
            <p14:sldId id="2271"/>
            <p14:sldId id="387"/>
            <p14:sldId id="2096"/>
            <p14:sldId id="2103"/>
            <p14:sldId id="2104"/>
            <p14:sldId id="2097"/>
            <p14:sldId id="2111"/>
            <p14:sldId id="2098"/>
            <p14:sldId id="2105"/>
            <p14:sldId id="2106"/>
            <p14:sldId id="2107"/>
            <p14:sldId id="2108"/>
            <p14:sldId id="2100"/>
            <p14:sldId id="2101"/>
            <p14:sldId id="2109"/>
            <p14:sldId id="2274"/>
            <p14:sldId id="2275"/>
            <p14:sldId id="2276"/>
            <p14:sldId id="2277"/>
          </p14:sldIdLst>
        </p14:section>
        <p14:section name="Wrapup" id="{29A7F866-9DA9-446B-8359-CE426CB89C7A}">
          <p14:sldIdLst>
            <p14:sldId id="2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9" autoAdjust="0"/>
    <p:restoredTop sz="86629" autoAdjust="0"/>
  </p:normalViewPr>
  <p:slideViewPr>
    <p:cSldViewPr snapToGrid="0">
      <p:cViewPr varScale="1">
        <p:scale>
          <a:sx n="76" d="100"/>
          <a:sy n="76" d="100"/>
        </p:scale>
        <p:origin x="126" y="16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MCS = Modulation Coding Scheme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mcsindex.com</a:t>
            </a:r>
            <a:r>
              <a:rPr lang="en-US" dirty="0"/>
              <a:t>/ looks like all the tables for </a:t>
            </a:r>
            <a:r>
              <a:rPr lang="en-US" dirty="0" err="1"/>
              <a:t>WiFi</a:t>
            </a:r>
            <a:r>
              <a:rPr lang="en-US" dirty="0"/>
              <a:t>; not clear whether this is the same for 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69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hard to tell difference between </a:t>
            </a:r>
            <a:r>
              <a:rPr lang="en-US" dirty="0" err="1"/>
              <a:t>Aeris</a:t>
            </a:r>
            <a:r>
              <a:rPr lang="en-US" dirty="0"/>
              <a:t> and </a:t>
            </a:r>
            <a:r>
              <a:rPr lang="en-US" dirty="0" err="1"/>
              <a:t>Aeris</a:t>
            </a:r>
            <a:r>
              <a:rPr lang="en-US" dirty="0"/>
              <a:t> Fusion. I </a:t>
            </a:r>
            <a:r>
              <a:rPr lang="en-US" i="1" dirty="0"/>
              <a:t>think</a:t>
            </a:r>
            <a:r>
              <a:rPr lang="en-US" i="0" dirty="0"/>
              <a:t> </a:t>
            </a:r>
            <a:r>
              <a:rPr lang="en-US" i="0" dirty="0" err="1"/>
              <a:t>Aeris</a:t>
            </a:r>
            <a:r>
              <a:rPr lang="en-US" i="0" dirty="0"/>
              <a:t> Fusion is a new product that allows devices (same SIM?) to dynamically switch between an IoT profile and a full-fledge voice / high-</a:t>
            </a:r>
            <a:r>
              <a:rPr lang="en-US" i="0" dirty="0" err="1"/>
              <a:t>bw</a:t>
            </a:r>
            <a:r>
              <a:rPr lang="en-US" i="0" dirty="0"/>
              <a:t> data profile. My </a:t>
            </a:r>
            <a:r>
              <a:rPr lang="en-US" i="1" dirty="0"/>
              <a:t>guess</a:t>
            </a:r>
            <a:r>
              <a:rPr lang="en-US" i="0" dirty="0"/>
              <a:t> then is that </a:t>
            </a:r>
            <a:r>
              <a:rPr lang="en-US" i="0" dirty="0" err="1"/>
              <a:t>Aeris</a:t>
            </a:r>
            <a:r>
              <a:rPr lang="en-US" i="0" dirty="0"/>
              <a:t> network is all their own owned infra, and Fusion is them acting as an MVNO [thus limited to others for wakeup range]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11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5/12/2022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5/12/2022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5/12/2022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-labs.com/blog/lte-e-drx-psm-explained-for-lte-m1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-labs.com/blog/lte-e-drx-psm-explained-for-lte-m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eriscom.zendesk.com/hc/en-us/articles/360049848254-Understanding-LTE-M-Power-Management-Mod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lcomm.com/media/documents/files/demystifying-3gpp-and-the-essential-role-of-qualcomm-in-leading-the-expansion-of-the-mobile-ecosystem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13</a:t>
            </a:r>
            <a:br>
              <a:rPr lang="en-US" dirty="0"/>
            </a:br>
            <a:r>
              <a:rPr lang="en-US" dirty="0"/>
              <a:t>Cellular IoT &amp; LPWAN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Spring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E9EE7-D6CB-5276-13A2-9A8084758601}"/>
              </a:ext>
            </a:extLst>
          </p:cNvPr>
          <p:cNvSpPr txBox="1"/>
          <p:nvPr/>
        </p:nvSpPr>
        <p:spPr>
          <a:xfrm>
            <a:off x="8718997" y="5527563"/>
            <a:ext cx="2861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 Pat </a:t>
            </a:r>
            <a:r>
              <a:rPr lang="en-US" dirty="0" err="1"/>
              <a:t>Pannuto</a:t>
            </a:r>
            <a:r>
              <a:rPr lang="en-US" dirty="0"/>
              <a:t> (UCSD)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BC4A-DE49-4BBC-A9A0-84C9A783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LTE-M and NB-IoT were developed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BBC5D-ED46-4160-920C-20A7EDFB3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A257CD-FFB0-449A-9D46-740D27126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27" y="1231901"/>
            <a:ext cx="9986947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72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6768ADB-5C00-4A51-8CF8-A88357E81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413" y="1076493"/>
            <a:ext cx="6236799" cy="274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3BFEB-DC40-4778-8575-44CAA371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LTE-M and NB-IoT downlink and uplink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76DAB-5946-4F28-BE19-0CD393753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747493"/>
            <a:ext cx="10972800" cy="242470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OFDMA downlink</a:t>
            </a:r>
          </a:p>
          <a:p>
            <a:pPr lvl="1"/>
            <a:r>
              <a:rPr lang="en-US" dirty="0"/>
              <a:t>Put the more complicated hardware in the cell tower [simple FFT demodulator]</a:t>
            </a:r>
          </a:p>
          <a:p>
            <a:endParaRPr lang="en-US" dirty="0"/>
          </a:p>
          <a:p>
            <a:r>
              <a:rPr lang="en-US" dirty="0"/>
              <a:t>SC-FDMA (single carrier FDMA) uplink</a:t>
            </a:r>
          </a:p>
          <a:p>
            <a:pPr lvl="1"/>
            <a:r>
              <a:rPr lang="en-US" dirty="0"/>
              <a:t>Blocks of subchannels combined into one signal</a:t>
            </a:r>
          </a:p>
          <a:p>
            <a:pPr lvl="1"/>
            <a:r>
              <a:rPr lang="en-US" dirty="0"/>
              <a:t>Similar concept, but simpler for end devices to implement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75A3F-2A22-40DB-9119-74662D0AC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4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03B6-B522-49B1-B3A3-159CF82E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LTE resource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3E1B5-6661-4325-8FBD-132CD1184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Cellular uses OFDMA to schedule</a:t>
            </a:r>
          </a:p>
          <a:p>
            <a:pPr lvl="1"/>
            <a:r>
              <a:rPr lang="en-US" dirty="0"/>
              <a:t>Time + Frequency -&gt; “2D Scheduling”</a:t>
            </a:r>
          </a:p>
          <a:p>
            <a:pPr lvl="1"/>
            <a:endParaRPr lang="en-US" dirty="0"/>
          </a:p>
          <a:p>
            <a:r>
              <a:rPr lang="en-US" dirty="0"/>
              <a:t>Cellular uses single channels up to 20 MHz</a:t>
            </a:r>
          </a:p>
          <a:p>
            <a:pPr lvl="1"/>
            <a:r>
              <a:rPr lang="en-US" dirty="0"/>
              <a:t>Further divides these into 100 Resource Blocks</a:t>
            </a:r>
          </a:p>
          <a:p>
            <a:pPr lvl="1"/>
            <a:endParaRPr lang="en-US" dirty="0"/>
          </a:p>
          <a:p>
            <a:r>
              <a:rPr lang="en-US" dirty="0"/>
              <a:t>Resource Block</a:t>
            </a:r>
          </a:p>
          <a:p>
            <a:pPr lvl="1"/>
            <a:r>
              <a:rPr lang="en-US" dirty="0"/>
              <a:t>12 subcarriers for OFDM in frequency (15 kHz each)</a:t>
            </a:r>
          </a:p>
          <a:p>
            <a:pPr lvl="1"/>
            <a:r>
              <a:rPr lang="en-US" dirty="0"/>
              <a:t>7 symbols in time (0.5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r>
              <a:rPr lang="en-US" dirty="0"/>
              <a:t>Devices are allocated frequency and time based on what they are sending</a:t>
            </a:r>
          </a:p>
          <a:p>
            <a:pPr lvl="1"/>
            <a:r>
              <a:rPr lang="en-US" dirty="0"/>
              <a:t>Allocated in units of Resource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AE8BB-4EAB-467D-B375-DAEF55FA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675891-9AC8-2B48-A612-A57B2FE1B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0"/>
          <a:stretch/>
        </p:blipFill>
        <p:spPr bwMode="auto">
          <a:xfrm>
            <a:off x="7484647" y="337150"/>
            <a:ext cx="4095747" cy="309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AFE40F-A968-AF71-F32B-C48FDEA144E2}"/>
              </a:ext>
            </a:extLst>
          </p:cNvPr>
          <p:cNvSpPr/>
          <p:nvPr/>
        </p:nvSpPr>
        <p:spPr>
          <a:xfrm>
            <a:off x="9226322" y="2071012"/>
            <a:ext cx="368300" cy="3175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8C35F-DDB6-F787-979C-C71BA8EF58E4}"/>
              </a:ext>
            </a:extLst>
          </p:cNvPr>
          <p:cNvSpPr txBox="1"/>
          <p:nvPr/>
        </p:nvSpPr>
        <p:spPr>
          <a:xfrm>
            <a:off x="9410472" y="3613150"/>
            <a:ext cx="23846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One “Resource Block”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1C6B53-D788-38AE-445A-BC4C3BA9A2B9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9594622" y="2388512"/>
            <a:ext cx="1008165" cy="1224638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535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9DD4-5C8B-4646-B1C5-C22435004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used by LTE-M and NB-IoT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5827E-F842-43B0-8BFB-785A46DDE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LTE-M uses up to 6 resource blocks</a:t>
            </a:r>
          </a:p>
          <a:p>
            <a:pPr lvl="1"/>
            <a:r>
              <a:rPr lang="en-US" dirty="0"/>
              <a:t>1.4 MHz of bandwidth (1.080 MHz)</a:t>
            </a:r>
          </a:p>
          <a:p>
            <a:pPr lvl="1"/>
            <a:r>
              <a:rPr lang="en-US" dirty="0"/>
              <a:t>Can co-exist with other normal LTE traffic, scheduled by cell tower</a:t>
            </a:r>
          </a:p>
          <a:p>
            <a:pPr lvl="1"/>
            <a:r>
              <a:rPr lang="en-US" dirty="0"/>
              <a:t>Limited to only some capability of LTE (</a:t>
            </a:r>
            <a:r>
              <a:rPr lang="en-US" b="1" dirty="0"/>
              <a:t>much</a:t>
            </a:r>
            <a:r>
              <a:rPr lang="en-US" dirty="0"/>
              <a:t> less throughput)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6851C-934A-4FD5-AB5C-B2A03829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679F30-4C9E-28F9-C7A7-433ABC51D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3052445"/>
            <a:ext cx="8191500" cy="330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695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429A16C-3E24-4754-878A-7588215D5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758" y="3133921"/>
            <a:ext cx="8307141" cy="313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899DD4-5C8B-4646-B1C5-C22435004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used by LTE-M and NB-IoT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5827E-F842-43B0-8BFB-785A46DDE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NB-IoT uses up to 1 resource block</a:t>
            </a:r>
          </a:p>
          <a:p>
            <a:pPr lvl="1"/>
            <a:r>
              <a:rPr lang="en-US" dirty="0"/>
              <a:t>200 kHz of bandwidth (180 kHz)</a:t>
            </a:r>
          </a:p>
          <a:p>
            <a:pPr lvl="1"/>
            <a:r>
              <a:rPr lang="en-US" dirty="0"/>
              <a:t>Multiple deployment options</a:t>
            </a:r>
          </a:p>
          <a:p>
            <a:pPr lvl="2"/>
            <a:r>
              <a:rPr lang="en-US" dirty="0"/>
              <a:t>Guard-band in practice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6851C-934A-4FD5-AB5C-B2A03829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53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8F0B6-823B-4BA6-87DA-916BF789E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power for IoT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A646F-81C1-4590-A7CC-2FCC419DB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347368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Reduce max Tx power to 20 dBm</a:t>
            </a:r>
          </a:p>
          <a:p>
            <a:pPr lvl="1"/>
            <a:r>
              <a:rPr lang="en-US" dirty="0"/>
              <a:t>Increased receive sensitivity at tower will cover it</a:t>
            </a:r>
          </a:p>
          <a:p>
            <a:pPr lvl="1"/>
            <a:endParaRPr lang="en-US" dirty="0"/>
          </a:p>
          <a:p>
            <a:r>
              <a:rPr lang="en-US" dirty="0"/>
              <a:t>Extended Discontinuous Reception (</a:t>
            </a:r>
            <a:r>
              <a:rPr lang="en-US" dirty="0" err="1"/>
              <a:t>eDRX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Allow devices to reduce paging period and still stay on network</a:t>
            </a:r>
          </a:p>
          <a:p>
            <a:pPr lvl="1"/>
            <a:r>
              <a:rPr lang="en-US" dirty="0"/>
              <a:t>Cell tower will hold messages</a:t>
            </a:r>
          </a:p>
          <a:p>
            <a:pPr lvl="1"/>
            <a:endParaRPr lang="en-US" dirty="0"/>
          </a:p>
          <a:p>
            <a:r>
              <a:rPr lang="en-US" dirty="0"/>
              <a:t>What does this get to?</a:t>
            </a:r>
          </a:p>
          <a:p>
            <a:pPr lvl="1"/>
            <a:r>
              <a:rPr lang="en-US" dirty="0"/>
              <a:t>“For a LTE-M1 device that transmits data once per day, and wakes up every 60 hyper frames to check for commands (this would be about every 10 minutes), </a:t>
            </a:r>
            <a:r>
              <a:rPr lang="en-US" b="1" dirty="0"/>
              <a:t>a life of 4.7 years is achievable on 2 AA batteries</a:t>
            </a:r>
            <a:r>
              <a:rPr lang="en-US" dirty="0"/>
              <a:t>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62847-2808-4EEE-A37B-CB4BD9C9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50" name="Picture 2" descr="Shows the power profile of an LTE-M1 UE in eDRX Mode">
            <a:extLst>
              <a:ext uri="{FF2B5EF4-FFF2-40B4-BE49-F238E27FC236}">
                <a16:creationId xmlns:a16="http://schemas.microsoft.com/office/drawing/2014/main" id="{4956EAB5-471F-47DF-A5E6-75DAD7265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505" y="1700463"/>
            <a:ext cx="5816379" cy="37431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634BA9-03B6-3F4A-B4D5-AE970E1A81FE}"/>
              </a:ext>
            </a:extLst>
          </p:cNvPr>
          <p:cNvSpPr txBox="1"/>
          <p:nvPr/>
        </p:nvSpPr>
        <p:spPr>
          <a:xfrm>
            <a:off x="7530041" y="5465011"/>
            <a:ext cx="4543231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Graphics, quote from 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https://www.link-labs.com/blog/lte-e-drx-psm-explained-for-lte-m1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1160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66A59-B716-4469-947B-787E3323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power reduction for simple devices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1703E-F91B-4757-AE87-3670499E2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4759157" cy="4525963"/>
          </a:xfrm>
        </p:spPr>
        <p:txBody>
          <a:bodyPr/>
          <a:lstStyle/>
          <a:p>
            <a:r>
              <a:rPr lang="en-US" dirty="0"/>
              <a:t>Power Saving Mode (PSM)</a:t>
            </a:r>
          </a:p>
          <a:p>
            <a:pPr lvl="1"/>
            <a:r>
              <a:rPr lang="en-US" dirty="0"/>
              <a:t>For very simple, uplink-focused devices, allow them to turn off entirely but stay connected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Minutes to </a:t>
            </a:r>
            <a:r>
              <a:rPr lang="en-US" i="1" dirty="0"/>
              <a:t>days</a:t>
            </a:r>
            <a:r>
              <a:rPr lang="en-US" dirty="0"/>
              <a:t> in duration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Notify tower before sleeping, listen for packets after each transmission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1F920-7190-4116-BA55-1F70D6631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2" descr="Power Profile for LTE-M1 Power Saving Mode.">
            <a:extLst>
              <a:ext uri="{FF2B5EF4-FFF2-40B4-BE49-F238E27FC236}">
                <a16:creationId xmlns:a16="http://schemas.microsoft.com/office/drawing/2014/main" id="{4C0594C9-34B7-438E-986A-77E9C192D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789" y="1690073"/>
            <a:ext cx="6616703" cy="41612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E8F44D-F259-994D-825E-D97E369BA223}"/>
              </a:ext>
            </a:extLst>
          </p:cNvPr>
          <p:cNvSpPr txBox="1"/>
          <p:nvPr/>
        </p:nvSpPr>
        <p:spPr>
          <a:xfrm>
            <a:off x="7796465" y="5882105"/>
            <a:ext cx="4204997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Graphics from 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https://www.link-labs.com/blog/lte-e-drx-psm-explained-for-lte-m1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2270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4B19-7BCA-F24D-8A7A-BEAFCAFA9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tabLst>
                <a:tab pos="3348483" algn="l"/>
              </a:tabLst>
            </a:pPr>
            <a:r>
              <a:rPr lang="en-US" dirty="0"/>
              <a:t>Some numbers from an actual telecom: </a:t>
            </a:r>
            <a:r>
              <a:rPr lang="en-US" dirty="0" err="1"/>
              <a:t>Aeris</a:t>
            </a:r>
            <a:br>
              <a:rPr lang="en-US" dirty="0"/>
            </a:br>
            <a:r>
              <a:rPr lang="en-US" sz="2400" dirty="0"/>
              <a:t>[</a:t>
            </a:r>
            <a:r>
              <a:rPr lang="en-US" sz="2400" dirty="0" err="1"/>
              <a:t>n.b.</a:t>
            </a:r>
            <a:r>
              <a:rPr lang="en-US" sz="2400" dirty="0"/>
              <a:t> </a:t>
            </a:r>
            <a:r>
              <a:rPr lang="en-US" sz="2400" dirty="0" err="1"/>
              <a:t>Aeris</a:t>
            </a:r>
            <a:r>
              <a:rPr lang="en-US" sz="2400" dirty="0"/>
              <a:t> has been a leader in cellular M2M since the 90’s]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25328-FDBB-A742-9FB3-876482BAC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PSM has two timers, devices </a:t>
            </a:r>
            <a:r>
              <a:rPr lang="en-US" i="1" dirty="0"/>
              <a:t>request </a:t>
            </a:r>
            <a:r>
              <a:rPr lang="en-US" dirty="0"/>
              <a:t>values, </a:t>
            </a:r>
            <a:r>
              <a:rPr lang="en-US" i="1" dirty="0"/>
              <a:t>tower chooses </a:t>
            </a:r>
            <a:r>
              <a:rPr lang="en-US" dirty="0"/>
              <a:t>actual:</a:t>
            </a:r>
          </a:p>
          <a:p>
            <a:pPr lvl="1"/>
            <a:r>
              <a:rPr lang="en-US" dirty="0"/>
              <a:t>Extended Timer (“sleep” timer)</a:t>
            </a:r>
          </a:p>
          <a:p>
            <a:pPr lvl="2"/>
            <a:r>
              <a:rPr lang="en-US" dirty="0"/>
              <a:t>3GPP max is 35,712,00s [413.33 days]</a:t>
            </a:r>
          </a:p>
          <a:p>
            <a:pPr lvl="2"/>
            <a:r>
              <a:rPr lang="en-US" dirty="0" err="1"/>
              <a:t>Aeris</a:t>
            </a:r>
            <a:r>
              <a:rPr lang="en-US" dirty="0"/>
              <a:t> timer range: Min 240m [4h]; Max 413 days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Aeris</a:t>
            </a:r>
            <a:r>
              <a:rPr lang="en-US" dirty="0"/>
              <a:t> Fusion” timer range: Max: 12.9 days </a:t>
            </a:r>
          </a:p>
          <a:p>
            <a:pPr lvl="1"/>
            <a:r>
              <a:rPr lang="en-US" dirty="0"/>
              <a:t>Active Timer (how long will the device stay in idle after communication?)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9FD92-3B51-5C48-8266-AFB6305D8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A2D39-6A7C-0C49-AE65-FC8D05C45080}"/>
              </a:ext>
            </a:extLst>
          </p:cNvPr>
          <p:cNvSpPr txBox="1"/>
          <p:nvPr/>
        </p:nvSpPr>
        <p:spPr>
          <a:xfrm>
            <a:off x="5542317" y="6063916"/>
            <a:ext cx="6543779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Numbers from 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https://aeriscom.zendesk.com/hc/en-us/articles/360049848254-Understanding-LTE-M-Power-Management-Modes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0C7CCF-FF97-0B45-9E34-E65E3E8D2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71" y="4254101"/>
            <a:ext cx="5947325" cy="1437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6D095-EA14-EE43-A627-CEFD2B80E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136" y="4132811"/>
            <a:ext cx="4759960" cy="187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25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81084-9F79-446C-9F54-35817C6F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range for LTE-M and NB-IoT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52A67-04B9-415E-AEC9-8F9A48718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LTE defines a Maximum Coupling Loss (MCL) </a:t>
            </a:r>
            <a:r>
              <a:rPr lang="en-US" dirty="0" err="1"/>
              <a:t>a.k.a</a:t>
            </a:r>
            <a:r>
              <a:rPr lang="en-US" dirty="0"/>
              <a:t> Link Budget</a:t>
            </a:r>
          </a:p>
          <a:p>
            <a:pPr lvl="1"/>
            <a:r>
              <a:rPr lang="en-US" dirty="0"/>
              <a:t>Traditional cellular: 144 dB (~2.5 km)</a:t>
            </a:r>
          </a:p>
          <a:p>
            <a:pPr lvl="1"/>
            <a:r>
              <a:rPr lang="en-US" dirty="0"/>
              <a:t>LTE-M: 160 dB (~5 km)</a:t>
            </a:r>
          </a:p>
          <a:p>
            <a:pPr lvl="1"/>
            <a:r>
              <a:rPr lang="en-US" dirty="0"/>
              <a:t>NB-IoT: 164 dB (~10 km)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Sigfox: ~155 dB</a:t>
            </a:r>
          </a:p>
          <a:p>
            <a:pPr lvl="1"/>
            <a:r>
              <a:rPr lang="en-US" dirty="0" err="1"/>
              <a:t>LoRaWAN</a:t>
            </a:r>
            <a:r>
              <a:rPr lang="en-US" dirty="0"/>
              <a:t>: ~143 dB</a:t>
            </a:r>
          </a:p>
          <a:p>
            <a:pPr lvl="1"/>
            <a:endParaRPr lang="en-US" dirty="0"/>
          </a:p>
          <a:p>
            <a:r>
              <a:rPr lang="en-US" dirty="0"/>
              <a:t>Note that many cellular bands are often on higher frequencies</a:t>
            </a:r>
          </a:p>
          <a:p>
            <a:pPr lvl="1"/>
            <a:r>
              <a:rPr lang="en-US" dirty="0"/>
              <a:t>Example: 1900 GHz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09915-8079-4F7F-AE05-126858FAD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36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EAA9-14D4-1D4B-AC33-BB9F128CE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Coarsely, lower frequency -&gt; longer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F6265-2FBB-464C-9D59-520109F47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3169920" cy="4525963"/>
          </a:xfrm>
        </p:spPr>
        <p:txBody>
          <a:bodyPr/>
          <a:lstStyle/>
          <a:p>
            <a:r>
              <a:rPr lang="en-US" dirty="0"/>
              <a:t>This was the picture circa 2019</a:t>
            </a:r>
          </a:p>
          <a:p>
            <a:r>
              <a:rPr lang="en-US" dirty="0"/>
              <a:t>Why else might T-Mobile have </a:t>
            </a:r>
            <a:r>
              <a:rPr lang="en-US" i="1" dirty="0"/>
              <a:t>really</a:t>
            </a:r>
            <a:r>
              <a:rPr lang="en-US" dirty="0"/>
              <a:t> wanted to buy Sprint…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CD7C5-DA5B-BA42-A039-46A85C9B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BE469-643E-AB47-817C-A1FC5D373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128" y="1372785"/>
            <a:ext cx="7181088" cy="47211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1183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how modern “Cellular for IoT” fit in to the existing cellular infrastructure, and what they do at a technical level to suit IoT needs</a:t>
            </a:r>
          </a:p>
          <a:p>
            <a:endParaRPr lang="en-US" dirty="0"/>
          </a:p>
          <a:p>
            <a:r>
              <a:rPr lang="en-US" dirty="0"/>
              <a:t>Apply knowledge from the course to understand LPWAN design</a:t>
            </a:r>
          </a:p>
          <a:p>
            <a:endParaRPr lang="en-US" dirty="0"/>
          </a:p>
          <a:p>
            <a:r>
              <a:rPr lang="en-US" dirty="0"/>
              <a:t>Overview of unlicensed-band LPWANs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7B56-BDAF-4123-8114-46902B128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0FD7-AECD-4902-AA3B-BDF6B27D0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Originally unclear which would be dominant</a:t>
            </a:r>
          </a:p>
          <a:p>
            <a:pPr lvl="1"/>
            <a:r>
              <a:rPr lang="en-US" dirty="0"/>
              <a:t>Verizon and AT&amp;T focused on LTE-M</a:t>
            </a:r>
          </a:p>
          <a:p>
            <a:pPr lvl="1"/>
            <a:r>
              <a:rPr lang="en-US" dirty="0"/>
              <a:t>T-Mobile focused on NB-IoT</a:t>
            </a:r>
          </a:p>
          <a:p>
            <a:pPr lvl="1"/>
            <a:r>
              <a:rPr lang="en-US" dirty="0"/>
              <a:t>All rolled out services nationwide in the 2018-2019 timeframe</a:t>
            </a:r>
          </a:p>
          <a:p>
            <a:endParaRPr lang="en-US" dirty="0"/>
          </a:p>
          <a:p>
            <a:r>
              <a:rPr lang="en-US" dirty="0"/>
              <a:t>Networks expanded provide both capabilities</a:t>
            </a:r>
          </a:p>
          <a:p>
            <a:pPr lvl="1"/>
            <a:r>
              <a:rPr lang="en-US" dirty="0"/>
              <a:t>LTE-M: AT&amp;T, T-Mobile, Verizon, US Cellular</a:t>
            </a:r>
          </a:p>
          <a:p>
            <a:pPr lvl="1"/>
            <a:r>
              <a:rPr lang="en-US" dirty="0"/>
              <a:t>NB-IoT: AT&amp;T, T-Mobile, Verizon</a:t>
            </a:r>
          </a:p>
          <a:p>
            <a:pPr lvl="1"/>
            <a:endParaRPr lang="en-US" dirty="0"/>
          </a:p>
          <a:p>
            <a:r>
              <a:rPr lang="en-US" dirty="0"/>
              <a:t>Pricing models still very uncertain</a:t>
            </a:r>
          </a:p>
          <a:p>
            <a:pPr lvl="1"/>
            <a:r>
              <a:rPr lang="en-US" dirty="0"/>
              <a:t>NB-IoT example: $5 per device per year up to 12 MB, 10 packets per hour</a:t>
            </a:r>
          </a:p>
          <a:p>
            <a:pPr lvl="1"/>
            <a:r>
              <a:rPr lang="en-US" dirty="0"/>
              <a:t>Future adoption will greatly depend on these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7C84F-9F80-40C5-91F0-0DD2BFC6A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32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E54D-38DF-42B1-AEC1-CC358CF65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69EE0-9B11-40F0-B486-07B5959AE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Devices need to be certified</a:t>
            </a:r>
          </a:p>
          <a:p>
            <a:pPr lvl="1"/>
            <a:r>
              <a:rPr lang="en-US" dirty="0"/>
              <a:t>Hardware and software</a:t>
            </a:r>
          </a:p>
          <a:p>
            <a:pPr lvl="1"/>
            <a:r>
              <a:rPr lang="en-US" dirty="0"/>
              <a:t>Tend to be modules or dual-core systems</a:t>
            </a:r>
          </a:p>
          <a:p>
            <a:pPr lvl="1"/>
            <a:endParaRPr lang="en-US" dirty="0"/>
          </a:p>
          <a:p>
            <a:r>
              <a:rPr lang="en-US" dirty="0"/>
              <a:t>Add a SIM card to connect to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13C12-90C2-49C0-8749-27F6F47D2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3B8D5EF-DF4C-4C15-8ED7-9C52779CD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97" y="279102"/>
            <a:ext cx="2488197" cy="58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SparkFun LTE CAT M1/NB-IoT Shield - SARA-R4">
            <a:extLst>
              <a:ext uri="{FF2B5EF4-FFF2-40B4-BE49-F238E27FC236}">
                <a16:creationId xmlns:a16="http://schemas.microsoft.com/office/drawing/2014/main" id="{5381A133-7CEB-4791-B9CA-0F3E405D4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8889" r="10666" b="19333"/>
          <a:stretch/>
        </p:blipFill>
        <p:spPr bwMode="auto">
          <a:xfrm>
            <a:off x="5620436" y="3428539"/>
            <a:ext cx="3256864" cy="274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796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6C54-18AE-F32D-DEA8-83918369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835E0-8619-84FD-5EBA-B16103388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Cellular hardware almost always requires certified radio modules where you can’t change the code at all. Why?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CB3A8-1CE1-BC74-A5C0-93C11CB5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89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6C54-18AE-F32D-DEA8-83918369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835E0-8619-84FD-5EBA-B16103388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Cellular hardware almost always requires certified radio modules where you can’t change the code at all. Why?</a:t>
            </a:r>
          </a:p>
          <a:p>
            <a:endParaRPr lang="en-US" dirty="0"/>
          </a:p>
          <a:p>
            <a:pPr lvl="1"/>
            <a:r>
              <a:rPr lang="en-US" dirty="0"/>
              <a:t>Otherwise you could cheat at the protocols!!</a:t>
            </a:r>
          </a:p>
          <a:p>
            <a:pPr lvl="1"/>
            <a:r>
              <a:rPr lang="en-US" dirty="0"/>
              <a:t>Or just generally not follow them fairly.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Avoids “tragedy of the commons” by allowing specific trusted devices only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CB3A8-1CE1-BC74-A5C0-93C11CB5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20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Cellular IoT</a:t>
            </a:r>
          </a:p>
          <a:p>
            <a:pPr lvl="1"/>
            <a:endParaRPr lang="en-US" dirty="0"/>
          </a:p>
          <a:p>
            <a:r>
              <a:rPr lang="en-US" b="1" dirty="0"/>
              <a:t>LPWAN Design</a:t>
            </a:r>
          </a:p>
          <a:p>
            <a:pPr lvl="1"/>
            <a:endParaRPr lang="en-US" dirty="0"/>
          </a:p>
          <a:p>
            <a:r>
              <a:rPr lang="en-US" dirty="0" err="1"/>
              <a:t>LoRaWAN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73497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880FB-0B87-9949-8B71-98FCD328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LTE-M and NB-IoT design constrained by fitting within existing cellular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28098-C5C2-B543-9077-428633E8B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might a fresh design look like?</a:t>
            </a:r>
          </a:p>
          <a:p>
            <a:endParaRPr lang="en-US" dirty="0"/>
          </a:p>
          <a:p>
            <a:r>
              <a:rPr lang="en-US" i="1" dirty="0"/>
              <a:t>Caveat:</a:t>
            </a:r>
            <a:r>
              <a:rPr lang="en-US" dirty="0"/>
              <a:t> In ISM bands!</a:t>
            </a:r>
          </a:p>
          <a:p>
            <a:pPr lvl="1">
              <a:tabLst>
                <a:tab pos="4056063" algn="l"/>
              </a:tabLst>
            </a:pPr>
            <a:r>
              <a:rPr lang="en-US" dirty="0"/>
              <a:t>So it’s a shared communication band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492E8-5509-C342-AC05-C602DDF6A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990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wide-area network (ignore low-power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PHY choices would you make?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52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wide-area network (ignore low-power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What PHY choices would you make?</a:t>
            </a:r>
          </a:p>
          <a:p>
            <a:pPr lvl="1"/>
            <a:r>
              <a:rPr lang="en-US" sz="2000" dirty="0"/>
              <a:t>Modulation</a:t>
            </a:r>
          </a:p>
          <a:p>
            <a:pPr marL="914400" lvl="2" indent="0">
              <a:buNone/>
            </a:pP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Tx Power</a:t>
            </a:r>
          </a:p>
          <a:p>
            <a:pPr marL="914400" lvl="2" indent="0">
              <a:buNone/>
            </a:pP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Carrier Frequency Band</a:t>
            </a:r>
          </a:p>
          <a:p>
            <a:pPr marL="914400" lvl="2" indent="0">
              <a:buNone/>
            </a:pP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Data Throughput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Channel Bandwidth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31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wide-area network (ignore low-power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What PHY choices would you make?</a:t>
            </a:r>
          </a:p>
          <a:p>
            <a:pPr lvl="1"/>
            <a:r>
              <a:rPr lang="en-US" sz="2000" dirty="0"/>
              <a:t>Modulation</a:t>
            </a:r>
          </a:p>
          <a:p>
            <a:pPr lvl="2"/>
            <a:r>
              <a:rPr lang="en-US" sz="2000" dirty="0"/>
              <a:t>Unclear. Can’t be too crazy for cheap devices.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Tx Power</a:t>
            </a:r>
          </a:p>
          <a:p>
            <a:pPr lvl="2"/>
            <a:r>
              <a:rPr lang="en-US" sz="2000" dirty="0"/>
              <a:t>High (much higher than 0 dBm)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Carrier Frequency Band</a:t>
            </a:r>
          </a:p>
          <a:p>
            <a:pPr lvl="2"/>
            <a:r>
              <a:rPr lang="en-US" sz="2000" dirty="0"/>
              <a:t>Low (something lower than 2.4 GHz, 915 MHz or lower?)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Data Throughput</a:t>
            </a:r>
          </a:p>
          <a:p>
            <a:pPr lvl="2"/>
            <a:r>
              <a:rPr lang="en-US" sz="2000" dirty="0"/>
              <a:t>Low (much lower than 1 Mbps)</a:t>
            </a:r>
          </a:p>
          <a:p>
            <a:pPr lvl="2"/>
            <a:endParaRPr lang="en-US" sz="2000" dirty="0"/>
          </a:p>
          <a:p>
            <a:pPr lvl="1"/>
            <a:r>
              <a:rPr lang="en-US" sz="2000" dirty="0"/>
              <a:t>Channel Bandwidth</a:t>
            </a:r>
          </a:p>
          <a:p>
            <a:pPr lvl="2"/>
            <a:r>
              <a:rPr lang="en-US" sz="2000" dirty="0"/>
              <a:t>Unclear. Likely smaller for lower frequency carrier.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45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5852-0D9E-4783-8557-52579901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low-power wide-area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B475A-4345-4C43-BBBA-B8B242B28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Any particular MAC choices for lower power?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1215B-FD90-42DB-8909-50F5A2C85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11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Cellular IoT</a:t>
            </a:r>
          </a:p>
          <a:p>
            <a:pPr lvl="1"/>
            <a:endParaRPr lang="en-US" dirty="0"/>
          </a:p>
          <a:p>
            <a:r>
              <a:rPr lang="en-US" dirty="0"/>
              <a:t>LPWAN Design</a:t>
            </a:r>
          </a:p>
          <a:p>
            <a:pPr lvl="1"/>
            <a:endParaRPr lang="en-US" dirty="0"/>
          </a:p>
          <a:p>
            <a:r>
              <a:rPr lang="en-US" dirty="0" err="1"/>
              <a:t>LoRaWAN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464421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5852-0D9E-4783-8557-52579901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low-power wide-area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B475A-4345-4C43-BBBA-B8B242B28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Any particular MAC choices for lower power?</a:t>
            </a:r>
          </a:p>
          <a:p>
            <a:pPr lvl="1"/>
            <a:r>
              <a:rPr lang="en-US" dirty="0"/>
              <a:t>Diversity of devices in network</a:t>
            </a:r>
          </a:p>
          <a:p>
            <a:pPr lvl="2"/>
            <a:r>
              <a:rPr lang="en-US" dirty="0"/>
              <a:t>High power gateway, low power devices in star topology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Devices should be off whenever possible</a:t>
            </a:r>
          </a:p>
          <a:p>
            <a:pPr lvl="2"/>
            <a:r>
              <a:rPr lang="en-US" dirty="0"/>
              <a:t>Listen-after send for downlink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Remove requirements for synchronization</a:t>
            </a:r>
          </a:p>
          <a:p>
            <a:pPr lvl="2"/>
            <a:r>
              <a:rPr lang="en-US" dirty="0"/>
              <a:t>No TDMA access control if it can be avoided</a:t>
            </a:r>
          </a:p>
          <a:p>
            <a:pPr lvl="2"/>
            <a:r>
              <a:rPr lang="en-US" dirty="0"/>
              <a:t>Aloha, </a:t>
            </a:r>
            <a:r>
              <a:rPr lang="en-US" strike="sngStrike" dirty="0"/>
              <a:t>CSMA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1215B-FD90-42DB-8909-50F5A2C85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88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4B7CF-966F-4860-8FBD-9DFA9640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 CSMA is problematic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36E6B-26EC-4D91-ABA9-29AD9086E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Long-range makes everything more challenging</a:t>
            </a:r>
          </a:p>
          <a:p>
            <a:pPr lvl="1"/>
            <a:r>
              <a:rPr lang="en-US" dirty="0"/>
              <a:t>Kilometers of range mean kilometers between devices</a:t>
            </a:r>
          </a:p>
          <a:p>
            <a:endParaRPr lang="en-US" dirty="0"/>
          </a:p>
          <a:p>
            <a:r>
              <a:rPr lang="en-US" dirty="0"/>
              <a:t>Detection of channel use is less reliable</a:t>
            </a:r>
          </a:p>
          <a:p>
            <a:pPr lvl="1"/>
            <a:r>
              <a:rPr lang="en-US" dirty="0"/>
              <a:t>Active research in clear channel assessment for LPWANs</a:t>
            </a:r>
          </a:p>
          <a:p>
            <a:endParaRPr lang="en-US" dirty="0"/>
          </a:p>
          <a:p>
            <a:r>
              <a:rPr lang="en-US" dirty="0"/>
              <a:t>Hidden terminal problem has a wider range</a:t>
            </a:r>
          </a:p>
          <a:p>
            <a:pPr lvl="1"/>
            <a:r>
              <a:rPr lang="en-US" dirty="0"/>
              <a:t>Might make RTS/CTS more important</a:t>
            </a:r>
          </a:p>
          <a:p>
            <a:pPr lvl="1"/>
            <a:endParaRPr lang="en-US" dirty="0"/>
          </a:p>
          <a:p>
            <a:r>
              <a:rPr lang="en-US" dirty="0"/>
              <a:t>Result: CSMA doesn’t dominate LPWANs like it does WLANs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B2F0B-7588-4AE4-93EB-C74ACE13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54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6A2E6-F229-49E6-8CA3-053BF1A4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LPWANs overview (common qualities)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2234-E7BD-4C5B-BC6E-4224B0910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Unlicensed 915 MHz band (902-928 MHz)</a:t>
            </a:r>
          </a:p>
          <a:p>
            <a:endParaRPr lang="en-US" dirty="0"/>
          </a:p>
          <a:p>
            <a:r>
              <a:rPr lang="en-US" dirty="0"/>
              <a:t>Higher power transmissions: ~20 dBm (100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Low data rate 100 kbps or less</a:t>
            </a:r>
          </a:p>
          <a:p>
            <a:endParaRPr lang="en-US" dirty="0"/>
          </a:p>
          <a:p>
            <a:r>
              <a:rPr lang="en-US" dirty="0"/>
              <a:t>Range on the order of multiple kilometers</a:t>
            </a:r>
          </a:p>
          <a:p>
            <a:endParaRPr lang="en-US" dirty="0"/>
          </a:p>
          <a:p>
            <a:r>
              <a:rPr lang="en-US" dirty="0"/>
              <a:t>Simple Aloha access control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28694-055C-4CCA-A335-B7F97CE5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65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Cellular IoT</a:t>
            </a:r>
          </a:p>
          <a:p>
            <a:pPr lvl="1"/>
            <a:endParaRPr lang="en-US" dirty="0"/>
          </a:p>
          <a:p>
            <a:r>
              <a:rPr lang="en-US" dirty="0"/>
              <a:t>LPWAN Design</a:t>
            </a:r>
          </a:p>
          <a:p>
            <a:pPr lvl="1"/>
            <a:endParaRPr lang="en-US" dirty="0"/>
          </a:p>
          <a:p>
            <a:r>
              <a:rPr lang="en-US" b="1" dirty="0" err="1"/>
              <a:t>LoRaWAN</a:t>
            </a:r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121059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communication standard built with proprietary </a:t>
            </a:r>
            <a:r>
              <a:rPr lang="en-US" dirty="0" err="1"/>
              <a:t>LoRa</a:t>
            </a:r>
            <a:r>
              <a:rPr lang="en-US" dirty="0"/>
              <a:t> PHY</a:t>
            </a:r>
          </a:p>
          <a:p>
            <a:endParaRPr lang="en-US" dirty="0"/>
          </a:p>
          <a:p>
            <a:r>
              <a:rPr lang="en-US" dirty="0"/>
              <a:t>Low rate (1-20 kbps) and long range (~5 km)</a:t>
            </a:r>
          </a:p>
          <a:p>
            <a:pPr lvl="1"/>
            <a:r>
              <a:rPr lang="en-US" dirty="0"/>
              <a:t>Shorter range than Sigfox but much higher bit rate</a:t>
            </a:r>
          </a:p>
          <a:p>
            <a:pPr lvl="1"/>
            <a:endParaRPr lang="en-US" dirty="0"/>
          </a:p>
          <a:p>
            <a:r>
              <a:rPr lang="en-US" dirty="0"/>
              <a:t>Most popular LPWAN protocol</a:t>
            </a:r>
          </a:p>
          <a:p>
            <a:pPr lvl="1"/>
            <a:r>
              <a:rPr lang="en-US" dirty="0"/>
              <a:t>Target of academic research</a:t>
            </a:r>
          </a:p>
          <a:p>
            <a:pPr lvl="1"/>
            <a:r>
              <a:rPr lang="en-US" dirty="0"/>
              <a:t>Industry involvement in hardware and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72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53E6-2ACA-491F-B936-AA73760F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</a:t>
            </a:r>
            <a:r>
              <a:rPr lang="en-US" dirty="0"/>
              <a:t> PHY uses a different 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2BEA4-3E6C-47F6-A244-B5CF9F1FF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Chirp Spread Spectrum (CSS)</a:t>
            </a:r>
          </a:p>
          <a:p>
            <a:pPr lvl="1"/>
            <a:r>
              <a:rPr lang="en-US" dirty="0"/>
              <a:t>Modulation technique where frequency is varied linearly from lowest to highest within a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40D1F-38B0-4048-B0F2-E2F8ED51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35C156-0D3F-4691-9C16-3364642ED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18" y="3009900"/>
            <a:ext cx="8060351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838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866C-FB3D-4B24-B0A4-216390F7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Chirp Spread Spectrum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13252-38BE-4EAD-AC40-718D08DC9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modulated in the starting and ending points of chirp</a:t>
            </a:r>
          </a:p>
          <a:p>
            <a:pPr lvl="1"/>
            <a:r>
              <a:rPr lang="en-US" dirty="0"/>
              <a:t>Frequency increases linearly, modulo bounds of the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439E0-E321-4CB9-B16F-AA7FCC2C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C2BE38-7D43-4E36-951A-27413F016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1" y="2462212"/>
            <a:ext cx="106013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800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144B-88E8-46F1-B15D-457A2CED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has a Spreading Factor which determines bit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27F54-6362-46D1-8DC5-C0FA91A2A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19796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Spreading Factor is essentially the rate-of-change of frequency</a:t>
            </a:r>
          </a:p>
          <a:p>
            <a:pPr lvl="1"/>
            <a:r>
              <a:rPr lang="en-US" dirty="0"/>
              <a:t>Slope of the line</a:t>
            </a:r>
          </a:p>
          <a:p>
            <a:pPr lvl="1"/>
            <a:r>
              <a:rPr lang="en-US" dirty="0"/>
              <a:t>Lower values of spreading factor (steeper slope) are faster data rate</a:t>
            </a:r>
          </a:p>
          <a:p>
            <a:r>
              <a:rPr lang="en-US" dirty="0"/>
              <a:t>Important: different spreading factors are (mostly) orthogonal!</a:t>
            </a:r>
          </a:p>
          <a:p>
            <a:pPr lvl="1"/>
            <a:r>
              <a:rPr lang="en-US" dirty="0"/>
              <a:t>Two can overlap in time, space, and channel without a collision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C317B-BB75-4410-A1B5-1DCDAA68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8AEC84-80ED-4342-B93A-8E991B6EC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" t="3898" r="6452" b="4915"/>
          <a:stretch/>
        </p:blipFill>
        <p:spPr bwMode="auto">
          <a:xfrm>
            <a:off x="2870200" y="3122612"/>
            <a:ext cx="60833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725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4E37-F4D1-488E-BE93-29C08CE3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78D8A-523C-432C-85F5-9B2DE681C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689350"/>
            <a:ext cx="10972800" cy="2482850"/>
          </a:xfrm>
        </p:spPr>
        <p:txBody>
          <a:bodyPr>
            <a:normAutofit/>
          </a:bodyPr>
          <a:lstStyle/>
          <a:p>
            <a:r>
              <a:rPr lang="en-US" dirty="0"/>
              <a:t>Sixty-four, 125 kHz uplink channels</a:t>
            </a:r>
          </a:p>
          <a:p>
            <a:pPr lvl="1"/>
            <a:r>
              <a:rPr lang="en-US" dirty="0"/>
              <a:t>Frequency Hopping over the 64 uplink channels</a:t>
            </a:r>
          </a:p>
          <a:p>
            <a:pPr lvl="1"/>
            <a:r>
              <a:rPr lang="en-US" dirty="0"/>
              <a:t>Plus eight, 500 kHz overlapping uplink channels (not well used in practice)</a:t>
            </a:r>
          </a:p>
          <a:p>
            <a:pPr lvl="1"/>
            <a:endParaRPr lang="en-US" dirty="0"/>
          </a:p>
          <a:p>
            <a:r>
              <a:rPr lang="en-US" dirty="0"/>
              <a:t>Eight, 500 kHz downlink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3FD3B-144B-46D6-A962-180B6C53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85164B-BAF1-4CC9-8D9A-D3004A92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3000"/>
            <a:ext cx="1097001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93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4B05-2C1A-4DE3-9218-A31B4032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gateways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A489-94A6-42AE-82A0-D76B40342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synchronization with end devices</a:t>
            </a:r>
          </a:p>
          <a:p>
            <a:endParaRPr lang="en-US" dirty="0"/>
          </a:p>
          <a:p>
            <a:r>
              <a:rPr lang="en-US" dirty="0"/>
              <a:t>Instead listen to entire bandwidth simultaneously</a:t>
            </a:r>
          </a:p>
          <a:p>
            <a:pPr lvl="1"/>
            <a:r>
              <a:rPr lang="en-US" dirty="0"/>
              <a:t>Only 12 MHz total</a:t>
            </a:r>
          </a:p>
          <a:p>
            <a:pPr lvl="1"/>
            <a:r>
              <a:rPr lang="en-US" dirty="0"/>
              <a:t>Recognize preambles and allocate a hardware to decode packet</a:t>
            </a:r>
          </a:p>
          <a:p>
            <a:pPr lvl="2"/>
            <a:r>
              <a:rPr lang="en-US" dirty="0"/>
              <a:t>Normal gateways: 8 decoders</a:t>
            </a:r>
          </a:p>
          <a:p>
            <a:pPr lvl="2"/>
            <a:r>
              <a:rPr lang="en-US" dirty="0"/>
              <a:t>Good gateways: 64 decoders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803A8-A7FA-4EDE-9D4E-F55C2DE1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7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6706-A508-4AEE-AC39-AA27498AE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the </a:t>
            </a:r>
            <a:r>
              <a:rPr lang="en-US" b="1" dirty="0"/>
              <a:t>cell</a:t>
            </a:r>
            <a:r>
              <a:rPr lang="en-US" dirty="0"/>
              <a:t> in cellular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75EB-A6A6-48A8-A1FC-BDFF52A4E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211" y="1143000"/>
            <a:ext cx="6741184" cy="2895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Place towers at corners of cells</a:t>
            </a:r>
          </a:p>
          <a:p>
            <a:pPr lvl="1"/>
            <a:r>
              <a:rPr lang="en-US" dirty="0"/>
              <a:t>Directional antennas send three different frequency bands, one per cell</a:t>
            </a:r>
          </a:p>
          <a:p>
            <a:pPr lvl="1"/>
            <a:r>
              <a:rPr lang="en-US" dirty="0"/>
              <a:t>Each cell gets three tower and three bands</a:t>
            </a:r>
          </a:p>
          <a:p>
            <a:pPr lvl="1"/>
            <a:endParaRPr lang="en-US" dirty="0"/>
          </a:p>
          <a:p>
            <a:r>
              <a:rPr lang="en-US" dirty="0"/>
              <a:t>Density of cells varies based on expected number of users</a:t>
            </a:r>
          </a:p>
          <a:p>
            <a:pPr lvl="1"/>
            <a:r>
              <a:rPr lang="en-US" dirty="0"/>
              <a:t>Change cell size using Power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1D136-7F34-4DB9-898A-7CCE77A4E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Cellular Communication Network Technologies | Tnuda">
            <a:extLst>
              <a:ext uri="{FF2B5EF4-FFF2-40B4-BE49-F238E27FC236}">
                <a16:creationId xmlns:a16="http://schemas.microsoft.com/office/drawing/2014/main" id="{F33F219F-4FD9-4D28-84A2-1CDE47AFB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" t="2474" r="1360" b="1241"/>
          <a:stretch/>
        </p:blipFill>
        <p:spPr bwMode="auto">
          <a:xfrm>
            <a:off x="6420106" y="4038600"/>
            <a:ext cx="3579394" cy="253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053CD78-45EB-4CFF-BBBC-15D109FDC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4" y="1143000"/>
            <a:ext cx="4231617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36C3E09C-640C-403B-962A-8046AB400FAF}"/>
              </a:ext>
            </a:extLst>
          </p:cNvPr>
          <p:cNvSpPr/>
          <p:nvPr/>
        </p:nvSpPr>
        <p:spPr>
          <a:xfrm>
            <a:off x="3504981" y="1879380"/>
            <a:ext cx="457419" cy="400383"/>
          </a:xfrm>
          <a:prstGeom prst="hexagon">
            <a:avLst>
              <a:gd name="adj" fmla="val 28060"/>
              <a:gd name="vf" fmla="val 115470"/>
            </a:avLst>
          </a:prstGeom>
          <a:solidFill>
            <a:schemeClr val="accent1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30DCE0F-FBA4-44BE-9049-300098005335}"/>
              </a:ext>
            </a:extLst>
          </p:cNvPr>
          <p:cNvSpPr/>
          <p:nvPr/>
        </p:nvSpPr>
        <p:spPr>
          <a:xfrm>
            <a:off x="2425481" y="4990880"/>
            <a:ext cx="457419" cy="400383"/>
          </a:xfrm>
          <a:prstGeom prst="hexagon">
            <a:avLst>
              <a:gd name="adj" fmla="val 28060"/>
              <a:gd name="vf" fmla="val 115470"/>
            </a:avLst>
          </a:prstGeom>
          <a:solidFill>
            <a:schemeClr val="accent1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95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D567-2710-4905-8B85-C712A93E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data rates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8207-08DB-4D93-8CFF-DD8273B5783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931116" y="793750"/>
          <a:ext cx="5649278" cy="55626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35505">
                  <a:extLst>
                    <a:ext uri="{9D8B030D-6E8A-4147-A177-3AD203B41FA5}">
                      <a16:colId xmlns:a16="http://schemas.microsoft.com/office/drawing/2014/main" val="1037620294"/>
                    </a:ext>
                  </a:extLst>
                </a:gridCol>
                <a:gridCol w="2205355">
                  <a:extLst>
                    <a:ext uri="{9D8B030D-6E8A-4147-A177-3AD203B41FA5}">
                      <a16:colId xmlns:a16="http://schemas.microsoft.com/office/drawing/2014/main" val="2867178045"/>
                    </a:ext>
                  </a:extLst>
                </a:gridCol>
                <a:gridCol w="1308418">
                  <a:extLst>
                    <a:ext uri="{9D8B030D-6E8A-4147-A177-3AD203B41FA5}">
                      <a16:colId xmlns:a16="http://schemas.microsoft.com/office/drawing/2014/main" val="2651060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 Rate 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Spreading Factor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Bit 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69690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125 kHz Uplink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042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SF10,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980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639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SF9,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1760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064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SF8,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3125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14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SF7,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5470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53883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500 kHz Uplink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340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SF8,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12500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11173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500 kHz Downlink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7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SF12,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980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18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SF11,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1760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7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SF10,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3900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SF9,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7000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529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SF8,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12500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642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SF7,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21900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86898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50E71-27C0-4B67-80DA-DACF38A1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E75AAA-0C10-451B-A9A3-1E48774F3C25}"/>
              </a:ext>
            </a:extLst>
          </p:cNvPr>
          <p:cNvSpPr txBox="1">
            <a:spLocks/>
          </p:cNvSpPr>
          <p:nvPr/>
        </p:nvSpPr>
        <p:spPr>
          <a:xfrm>
            <a:off x="607595" y="1143000"/>
            <a:ext cx="4789905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rate options depend on channel in use</a:t>
            </a:r>
          </a:p>
          <a:p>
            <a:pPr lvl="1"/>
            <a:r>
              <a:rPr lang="en-US" dirty="0"/>
              <a:t>Unbalanced uplink and downlink</a:t>
            </a:r>
          </a:p>
          <a:p>
            <a:endParaRPr lang="en-US" dirty="0"/>
          </a:p>
          <a:p>
            <a:r>
              <a:rPr lang="en-US" dirty="0"/>
              <a:t>64-channel uplink</a:t>
            </a:r>
          </a:p>
          <a:p>
            <a:pPr lvl="1"/>
            <a:r>
              <a:rPr lang="en-US" dirty="0"/>
              <a:t>1-5 kbps data rate</a:t>
            </a:r>
          </a:p>
          <a:p>
            <a:pPr lvl="1"/>
            <a:endParaRPr lang="en-US" dirty="0"/>
          </a:p>
          <a:p>
            <a:r>
              <a:rPr lang="en-US" dirty="0"/>
              <a:t>Allowable rates based on dwell time restriction</a:t>
            </a:r>
            <a:br>
              <a:rPr lang="en-US" dirty="0"/>
            </a:br>
            <a:r>
              <a:rPr lang="en-US" dirty="0"/>
              <a:t>(400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5236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1DAAC-0198-4EA2-83FF-4162D69B1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link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F7CFD-F678-44D2-A61C-2D1132E35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TX power 20 dBm</a:t>
            </a:r>
          </a:p>
          <a:p>
            <a:pPr lvl="1"/>
            <a:r>
              <a:rPr lang="en-US" dirty="0"/>
              <a:t>Up to 30 dBm for 64-channel hopping</a:t>
            </a:r>
          </a:p>
          <a:p>
            <a:pPr lvl="1"/>
            <a:r>
              <a:rPr lang="en-US" dirty="0"/>
              <a:t>Up to 26 dBm for 8-channel hopping</a:t>
            </a:r>
          </a:p>
          <a:p>
            <a:pPr lvl="1"/>
            <a:endParaRPr lang="en-US" dirty="0"/>
          </a:p>
          <a:p>
            <a:r>
              <a:rPr lang="en-US" dirty="0"/>
              <a:t>Receive sensitivity -119 dBm</a:t>
            </a:r>
          </a:p>
          <a:p>
            <a:pPr lvl="1"/>
            <a:r>
              <a:rPr lang="en-US" dirty="0"/>
              <a:t>Compare to -100 dBm for 802.15.4 and -95 dBm for BLE</a:t>
            </a:r>
          </a:p>
          <a:p>
            <a:pPr lvl="1"/>
            <a:endParaRPr lang="en-US" dirty="0"/>
          </a:p>
          <a:p>
            <a:r>
              <a:rPr lang="en-US" dirty="0"/>
              <a:t>Resulting range is about a kilometer in urban environments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4EB22-8DD5-4EAE-B581-842B3FF5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41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9445-6820-4349-A947-CF26D1BDD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E845E-6879-46F5-B84C-8AB892D00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Uplink: Aloha - transmit whenever</a:t>
            </a:r>
          </a:p>
          <a:p>
            <a:pPr lvl="1"/>
            <a:r>
              <a:rPr lang="en-US" dirty="0"/>
              <a:t>Randomly split across 64 uplink channels (reduced odds of collision)</a:t>
            </a:r>
          </a:p>
          <a:p>
            <a:pPr lvl="1"/>
            <a:r>
              <a:rPr lang="en-US" dirty="0"/>
              <a:t>Devices a different spreading factors also do not collide</a:t>
            </a:r>
          </a:p>
          <a:p>
            <a:pPr lvl="1"/>
            <a:r>
              <a:rPr lang="en-US" dirty="0"/>
              <a:t>Packets are very long though: up to 400 </a:t>
            </a:r>
            <a:r>
              <a:rPr lang="en-US" dirty="0" err="1"/>
              <a:t>ms</a:t>
            </a:r>
            <a:r>
              <a:rPr lang="en-US" dirty="0"/>
              <a:t> in duration</a:t>
            </a:r>
          </a:p>
          <a:p>
            <a:pPr lvl="1"/>
            <a:endParaRPr lang="en-US" dirty="0"/>
          </a:p>
          <a:p>
            <a:r>
              <a:rPr lang="en-US" dirty="0"/>
              <a:t>Downlink: listen-after-send (class A device)</a:t>
            </a:r>
          </a:p>
          <a:p>
            <a:pPr lvl="1"/>
            <a:r>
              <a:rPr lang="en-US" dirty="0"/>
              <a:t>Two windows for RX on different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4D2D-53BE-4F67-A81D-540990931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C24349-EDF6-4CD9-A067-F3B5FA29D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713" y="4571468"/>
            <a:ext cx="7802562" cy="169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375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38AF-9451-4FC1-A61D-3BD23EDA2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downlink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9B73-05CE-48D0-99D7-0F53D9772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Periodic listening (class B device)</a:t>
            </a:r>
          </a:p>
          <a:p>
            <a:pPr lvl="1"/>
            <a:r>
              <a:rPr lang="en-US" dirty="0"/>
              <a:t>Synchronized with periodic beacons</a:t>
            </a:r>
          </a:p>
          <a:p>
            <a:pPr lvl="2"/>
            <a:r>
              <a:rPr lang="en-US" dirty="0"/>
              <a:t>TX still unsynchronized Aloha</a:t>
            </a:r>
          </a:p>
          <a:p>
            <a:pPr lvl="1"/>
            <a:r>
              <a:rPr lang="en-US" dirty="0"/>
              <a:t>Mostly unused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Continuous listening (class C device)</a:t>
            </a:r>
          </a:p>
          <a:p>
            <a:pPr lvl="1"/>
            <a:r>
              <a:rPr lang="en-US" dirty="0"/>
              <a:t>Always-on receivers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433C7-8A9E-4873-B2B0-C2C92EC6A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3C7C94-B423-41EB-A666-633646302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950" y="2820184"/>
            <a:ext cx="8828087" cy="197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63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2DBCA-0DA1-4B14-99B8-5EE2258FF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2379241" cy="2095500"/>
          </a:xfrm>
        </p:spPr>
        <p:txBody>
          <a:bodyPr/>
          <a:lstStyle/>
          <a:p>
            <a:r>
              <a:rPr lang="en-US" dirty="0"/>
              <a:t>LoRaWAN packet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9343E-57DF-4AAD-9F88-ACA59340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657600"/>
            <a:ext cx="6136105" cy="2514599"/>
          </a:xfrm>
        </p:spPr>
        <p:txBody>
          <a:bodyPr>
            <a:normAutofit/>
          </a:bodyPr>
          <a:lstStyle/>
          <a:p>
            <a:r>
              <a:rPr lang="en-US" dirty="0"/>
              <a:t>Frame header includes device address</a:t>
            </a:r>
          </a:p>
          <a:p>
            <a:r>
              <a:rPr lang="en-US" dirty="0"/>
              <a:t>MAC Payload maximum size depends on data rate</a:t>
            </a:r>
          </a:p>
          <a:p>
            <a:pPr lvl="1"/>
            <a:r>
              <a:rPr lang="en-US" dirty="0"/>
              <a:t>Again based on dwell time in the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EA470-B315-45D8-9479-0D2FCAC6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164CA14-9A30-43B9-B467-51AA8B3A9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" t="20371" r="2966" b="22224"/>
          <a:stretch/>
        </p:blipFill>
        <p:spPr bwMode="auto">
          <a:xfrm>
            <a:off x="2986837" y="228600"/>
            <a:ext cx="859355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38479E6-2E8A-4AAA-A102-E288A5E4E383}"/>
              </a:ext>
            </a:extLst>
          </p:cNvPr>
          <p:cNvGraphicFramePr>
            <a:graphicFrameLocks noGrp="1"/>
          </p:cNvGraphicFramePr>
          <p:nvPr/>
        </p:nvGraphicFramePr>
        <p:xfrm>
          <a:off x="7029054" y="4131310"/>
          <a:ext cx="4551340" cy="22250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35505">
                  <a:extLst>
                    <a:ext uri="{9D8B030D-6E8A-4147-A177-3AD203B41FA5}">
                      <a16:colId xmlns:a16="http://schemas.microsoft.com/office/drawing/2014/main" val="3998119178"/>
                    </a:ext>
                  </a:extLst>
                </a:gridCol>
                <a:gridCol w="2415835">
                  <a:extLst>
                    <a:ext uri="{9D8B030D-6E8A-4147-A177-3AD203B41FA5}">
                      <a16:colId xmlns:a16="http://schemas.microsoft.com/office/drawing/2014/main" val="4084839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 Rate 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MAC Payload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21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19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2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61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69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133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250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81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250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983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943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5D56D4-82C1-4518-B85D-BE74355A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network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16B5B-99A8-4E7D-B9C2-DB0487809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F672F-3700-46D2-9ABD-1AF4325B37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334" y="1665158"/>
            <a:ext cx="10777060" cy="40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21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8057-150F-47F0-B93F-4C966EA1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F1943-1C70-4038-81FB-9EE5B4B74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Numerous hardware modules and development kits</a:t>
            </a:r>
          </a:p>
          <a:p>
            <a:pPr lvl="1"/>
            <a:r>
              <a:rPr lang="en-US" dirty="0"/>
              <a:t>Almost all use </a:t>
            </a:r>
            <a:r>
              <a:rPr lang="en-US" dirty="0" err="1"/>
              <a:t>Semtech</a:t>
            </a:r>
            <a:r>
              <a:rPr lang="en-US" dirty="0"/>
              <a:t> radio chips (</a:t>
            </a:r>
            <a:r>
              <a:rPr lang="en-US" dirty="0" err="1"/>
              <a:t>Semtech</a:t>
            </a:r>
            <a:r>
              <a:rPr lang="en-US" dirty="0"/>
              <a:t> owns </a:t>
            </a:r>
            <a:r>
              <a:rPr lang="en-US" dirty="0" err="1"/>
              <a:t>LoRa</a:t>
            </a:r>
            <a:r>
              <a:rPr lang="en-US" dirty="0"/>
              <a:t> PHY)</a:t>
            </a:r>
          </a:p>
          <a:p>
            <a:pPr lvl="1"/>
            <a:endParaRPr lang="en-US" dirty="0"/>
          </a:p>
          <a:p>
            <a:r>
              <a:rPr lang="en-US" dirty="0"/>
              <a:t>Recent addition: STM32WLE5 </a:t>
            </a:r>
            <a:r>
              <a:rPr lang="en-US" dirty="0" err="1"/>
              <a:t>LoRa</a:t>
            </a:r>
            <a:r>
              <a:rPr lang="en-US" dirty="0"/>
              <a:t> SoC</a:t>
            </a:r>
          </a:p>
          <a:p>
            <a:pPr lvl="1"/>
            <a:r>
              <a:rPr lang="en-US" dirty="0"/>
              <a:t>Cortex-M4 + </a:t>
            </a:r>
            <a:r>
              <a:rPr lang="en-US" dirty="0" err="1"/>
              <a:t>LoRa</a:t>
            </a:r>
            <a:r>
              <a:rPr lang="en-US" dirty="0"/>
              <a:t> radio (analogous to nRF52840)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489-C09C-4993-B4B2-89BE6B81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F975936-495D-4C1F-B666-0505764D0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969" y="3870325"/>
            <a:ext cx="497205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162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816F-9926-495B-A8C6-CDABC199A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network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A0197-B82A-4969-9674-96524FE65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Somewhat-managed network providers</a:t>
            </a:r>
          </a:p>
          <a:p>
            <a:pPr lvl="1"/>
            <a:r>
              <a:rPr lang="en-US" dirty="0"/>
              <a:t>The Things Network (predominantly in Europe)</a:t>
            </a:r>
          </a:p>
          <a:p>
            <a:pPr lvl="2"/>
            <a:r>
              <a:rPr lang="en-US" dirty="0"/>
              <a:t>But available in the US too!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Helium</a:t>
            </a:r>
          </a:p>
          <a:p>
            <a:pPr lvl="2"/>
            <a:r>
              <a:rPr lang="en-US" dirty="0"/>
              <a:t>Any can buy and install their own gateway, which serves everyone</a:t>
            </a:r>
          </a:p>
          <a:p>
            <a:pPr lvl="2"/>
            <a:r>
              <a:rPr lang="en-US" dirty="0"/>
              <a:t>Microtransactions to pay for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59C2C-735C-414C-B77F-CBE9561C4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63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79BD-9BC2-2841-A41B-093422D7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TTN Scale [Jan 2022]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9C319-8F7D-1E46-AB03-AFA7DE4B2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DF07A-266D-5940-B573-E647DADC2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D2928-8A09-8F48-A8F7-2DB9EA875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40" y="1307816"/>
            <a:ext cx="11205768" cy="494128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613947F-64D6-3648-B234-4226CB6E08DE}"/>
              </a:ext>
            </a:extLst>
          </p:cNvPr>
          <p:cNvSpPr/>
          <p:nvPr/>
        </p:nvSpPr>
        <p:spPr>
          <a:xfrm>
            <a:off x="9505101" y="5746547"/>
            <a:ext cx="1172607" cy="6367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96688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F0191-D01E-3F40-83A1-890DA8018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Helium Scale [Jan 2022]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EE4DE-DB0C-1B4B-9DCB-4FADA5721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CD67D-625B-1543-BEA7-6CDBE53AC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3419"/>
            <a:ext cx="12192000" cy="44679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D1A3D2-E8A8-704D-9284-4FAE17E30F51}"/>
              </a:ext>
            </a:extLst>
          </p:cNvPr>
          <p:cNvSpPr/>
          <p:nvPr/>
        </p:nvSpPr>
        <p:spPr>
          <a:xfrm>
            <a:off x="1" y="1607479"/>
            <a:ext cx="1172607" cy="7610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6E7B70-3A26-CF45-9B1C-C57A036D956A}"/>
              </a:ext>
            </a:extLst>
          </p:cNvPr>
          <p:cNvGrpSpPr/>
          <p:nvPr/>
        </p:nvGrpSpPr>
        <p:grpSpPr>
          <a:xfrm>
            <a:off x="535827" y="2047295"/>
            <a:ext cx="1716199" cy="314744"/>
            <a:chOff x="401870" y="1535471"/>
            <a:chExt cx="1287149" cy="23605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00C8FE5-67ED-194C-8F89-730858BBD259}"/>
                </a:ext>
              </a:extLst>
            </p:cNvPr>
            <p:cNvSpPr/>
            <p:nvPr/>
          </p:nvSpPr>
          <p:spPr>
            <a:xfrm>
              <a:off x="1170665" y="1535471"/>
              <a:ext cx="518354" cy="23605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A43566F-789D-384A-BABB-0D58A5A493C2}"/>
                </a:ext>
              </a:extLst>
            </p:cNvPr>
            <p:cNvCxnSpPr>
              <a:stCxn id="7" idx="2"/>
            </p:cNvCxnSpPr>
            <p:nvPr/>
          </p:nvCxnSpPr>
          <p:spPr>
            <a:xfrm flipH="1" flipV="1">
              <a:off x="401870" y="1630777"/>
              <a:ext cx="768795" cy="227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1C23194-F07F-94B2-AD42-33E4A81923FF}"/>
              </a:ext>
            </a:extLst>
          </p:cNvPr>
          <p:cNvSpPr txBox="1"/>
          <p:nvPr/>
        </p:nvSpPr>
        <p:spPr>
          <a:xfrm>
            <a:off x="586304" y="6145564"/>
            <a:ext cx="581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 2022: 800,000 hotspots, with +80K in last 30 days</a:t>
            </a:r>
          </a:p>
        </p:txBody>
      </p:sp>
    </p:spTree>
    <p:extLst>
      <p:ext uri="{BB962C8B-B14F-4D97-AF65-F5344CB8AC3E}">
        <p14:creationId xmlns:p14="http://schemas.microsoft.com/office/powerpoint/2010/main" val="68102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3GPP</a:t>
            </a:r>
            <a:br>
              <a:rPr lang="en-US" dirty="0"/>
            </a:br>
            <a:r>
              <a:rPr lang="en-US" i="1" dirty="0"/>
              <a:t>aka: the actual answer for what stuff is really doing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Generation Partnership Project (3GPP)</a:t>
            </a:r>
          </a:p>
          <a:p>
            <a:pPr lvl="1"/>
            <a:endParaRPr lang="en-US" dirty="0"/>
          </a:p>
          <a:p>
            <a:r>
              <a:rPr lang="en-US" dirty="0"/>
              <a:t>Industry alliance for development of telecoms standards</a:t>
            </a:r>
          </a:p>
          <a:p>
            <a:pPr lvl="1"/>
            <a:r>
              <a:rPr lang="en-US" dirty="0"/>
              <a:t>Established around 1998</a:t>
            </a:r>
          </a:p>
          <a:p>
            <a:pPr lvl="1"/>
            <a:r>
              <a:rPr lang="en-US" dirty="0"/>
              <a:t>Makes “Releases” which are roughly analogous to IEEE standards/versions</a:t>
            </a:r>
          </a:p>
          <a:p>
            <a:pPr lvl="2"/>
            <a:r>
              <a:rPr lang="en-US" dirty="0"/>
              <a:t>Release 8 (2008) LTE ~4G</a:t>
            </a:r>
          </a:p>
          <a:p>
            <a:pPr lvl="2"/>
            <a:r>
              <a:rPr lang="en-US" dirty="0"/>
              <a:t>Release 15 (2018) NR (New Radio) ~5G</a:t>
            </a:r>
          </a:p>
          <a:p>
            <a:pPr lvl="1"/>
            <a:endParaRPr lang="en-US" dirty="0"/>
          </a:p>
          <a:p>
            <a:r>
              <a:rPr lang="en-US" dirty="0"/>
              <a:t>Focused on the practical</a:t>
            </a:r>
          </a:p>
          <a:p>
            <a:pPr lvl="1"/>
            <a:r>
              <a:rPr lang="en-US" dirty="0"/>
              <a:t>ITU post-hoc defined “4G”, 3GPP defined LTE and LTE_________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20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984A-ED9D-C342-AB85-2FBE5918B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reality check: Verizon?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90558-36D1-E045-A940-36233005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this is just crowd-sourced data…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687CB-B7A8-204C-9C72-CD4F55F58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A4AD8-0EAE-8443-BC5B-A9A637D35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9" y="2212409"/>
            <a:ext cx="7532637" cy="4220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43317-5A26-0046-B276-6061BB025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556" y="100953"/>
            <a:ext cx="5547568" cy="370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2316D-56B6-FB41-8234-1FA2C767D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798" y="3882802"/>
            <a:ext cx="4130223" cy="286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802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DAE5-D073-41DE-BF85-AF52DCAAE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interested parties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35D20-7E2A-4502-8A4C-EB199C9AC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MachineQ</a:t>
            </a:r>
            <a:r>
              <a:rPr lang="en-US" dirty="0"/>
              <a:t> is a subsidiary of Comcast providing LoRaWAN networks</a:t>
            </a:r>
          </a:p>
          <a:p>
            <a:endParaRPr lang="en-US" dirty="0"/>
          </a:p>
          <a:p>
            <a:r>
              <a:rPr lang="en-US" dirty="0"/>
              <a:t>Long-term goal</a:t>
            </a:r>
          </a:p>
          <a:p>
            <a:pPr lvl="1"/>
            <a:r>
              <a:rPr lang="en-US" dirty="0"/>
              <a:t>Indoor-to-outdoor LoRaWAN gateways combined with </a:t>
            </a:r>
            <a:r>
              <a:rPr lang="en-US" dirty="0" err="1"/>
              <a:t>WiFi</a:t>
            </a:r>
            <a:r>
              <a:rPr lang="en-US" dirty="0"/>
              <a:t>/Cellular</a:t>
            </a:r>
          </a:p>
          <a:p>
            <a:pPr lvl="1"/>
            <a:r>
              <a:rPr lang="en-US" dirty="0"/>
              <a:t>Tune down power for 100-200 meter range</a:t>
            </a:r>
          </a:p>
          <a:p>
            <a:pPr lvl="1"/>
            <a:endParaRPr lang="en-US" dirty="0"/>
          </a:p>
          <a:p>
            <a:r>
              <a:rPr lang="en-US" dirty="0"/>
              <a:t>Current focus: IoT Platform-as-a-service</a:t>
            </a:r>
          </a:p>
          <a:p>
            <a:pPr lvl="1"/>
            <a:r>
              <a:rPr lang="en-US" dirty="0"/>
              <a:t>Devices, network,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4751A-F06F-43CB-A1E6-ECD92DE9C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64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Cellular IoT</a:t>
            </a:r>
          </a:p>
          <a:p>
            <a:pPr lvl="1"/>
            <a:endParaRPr lang="en-US" dirty="0"/>
          </a:p>
          <a:p>
            <a:r>
              <a:rPr lang="en-US" dirty="0"/>
              <a:t>LPWAN Design</a:t>
            </a:r>
          </a:p>
          <a:p>
            <a:pPr lvl="1"/>
            <a:endParaRPr lang="en-US" dirty="0"/>
          </a:p>
          <a:p>
            <a:r>
              <a:rPr lang="en-US" dirty="0" err="1"/>
              <a:t>LoRaWAN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54276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D4CC34-802A-9341-A359-CCD28604C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”4G”, “LTE”, “LTE Advanced”, </a:t>
            </a:r>
            <a:r>
              <a:rPr lang="en-US" dirty="0" err="1"/>
              <a:t>etc</a:t>
            </a:r>
            <a:r>
              <a:rPr lang="en-US" dirty="0"/>
              <a:t> onto actual technologies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BD134-6993-BD40-9A12-10FD9C6B4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D02FE-A2C4-8E41-969D-052F67BB3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106" y="1430517"/>
            <a:ext cx="8459537" cy="45033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1949F4-7081-F442-A994-279F9CFA3F2F}"/>
              </a:ext>
            </a:extLst>
          </p:cNvPr>
          <p:cNvSpPr txBox="1"/>
          <p:nvPr/>
        </p:nvSpPr>
        <p:spPr>
          <a:xfrm>
            <a:off x="780717" y="6010441"/>
            <a:ext cx="10019089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This Qualcomm presentation is great: 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https://www.qualcomm.com/media/documents/files/demystifying-3gpp-and-the-essential-role-of-qualcomm-in-leading-the-expansion-of-the-mobile-ecosystem.pdf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1427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337F-C53B-4B99-B68D-FFE4F449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LTE Categories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1DF6C-B107-43E4-9017-430F69233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1"/>
            <a:ext cx="6042527" cy="4525963"/>
          </a:xfrm>
        </p:spPr>
        <p:txBody>
          <a:bodyPr>
            <a:normAutofit/>
          </a:bodyPr>
          <a:lstStyle/>
          <a:p>
            <a:r>
              <a:rPr lang="en-US" dirty="0"/>
              <a:t>Different equipment supports different “categories” of LTE</a:t>
            </a:r>
          </a:p>
          <a:p>
            <a:pPr lvl="1"/>
            <a:r>
              <a:rPr lang="en-US" dirty="0"/>
              <a:t>Maximum MCS index supported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iPhone 6 (2015): Cat 4</a:t>
            </a:r>
          </a:p>
          <a:p>
            <a:pPr lvl="1"/>
            <a:r>
              <a:rPr lang="en-US" dirty="0"/>
              <a:t>Pixel 3 (2018): Cat 16</a:t>
            </a:r>
          </a:p>
          <a:p>
            <a:pPr lvl="1"/>
            <a:endParaRPr lang="en-US" dirty="0"/>
          </a:p>
          <a:p>
            <a:r>
              <a:rPr lang="en-US" dirty="0"/>
              <a:t>Aside: Hey look, </a:t>
            </a:r>
            <a:r>
              <a:rPr lang="en-US" i="1" dirty="0"/>
              <a:t>some</a:t>
            </a:r>
            <a:r>
              <a:rPr lang="en-US" dirty="0"/>
              <a:t> LTE is ”ITU 4G”!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55381-CB0E-41A4-A843-0863B4344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AFEE6F-1F18-4A1D-A0DA-7BCD6BB922CC}"/>
              </a:ext>
            </a:extLst>
          </p:cNvPr>
          <p:cNvGrpSpPr/>
          <p:nvPr/>
        </p:nvGrpSpPr>
        <p:grpSpPr>
          <a:xfrm>
            <a:off x="6846967" y="136525"/>
            <a:ext cx="4784228" cy="6121400"/>
            <a:chOff x="3602286" y="3263900"/>
            <a:chExt cx="4784228" cy="61214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556056-F07A-477D-A8A8-543B37372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074"/>
            <a:stretch/>
          </p:blipFill>
          <p:spPr>
            <a:xfrm>
              <a:off x="3602286" y="4178300"/>
              <a:ext cx="4784228" cy="5207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68311E9-3C56-421A-AEDC-67596DD972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6667"/>
            <a:stretch/>
          </p:blipFill>
          <p:spPr>
            <a:xfrm>
              <a:off x="3602286" y="3263900"/>
              <a:ext cx="4784228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836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42358-001B-472A-B9AC-F6E2DECFB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low-end categories for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36067-0AC8-496B-BB59-13300D0B4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LTE Cat 0</a:t>
            </a:r>
          </a:p>
          <a:p>
            <a:pPr lvl="1"/>
            <a:r>
              <a:rPr lang="en-US" dirty="0"/>
              <a:t>Traditional LTE, but focused on the really low end</a:t>
            </a:r>
          </a:p>
          <a:p>
            <a:pPr lvl="1"/>
            <a:endParaRPr lang="en-US" dirty="0"/>
          </a:p>
          <a:p>
            <a:r>
              <a:rPr lang="en-US" dirty="0"/>
              <a:t>LTE-M (LTE Cat M1)</a:t>
            </a:r>
          </a:p>
          <a:p>
            <a:pPr lvl="1"/>
            <a:r>
              <a:rPr lang="en-US" dirty="0"/>
              <a:t>375 kbps uplink, 300 kbps downlink (for the actually implemented mode)</a:t>
            </a:r>
          </a:p>
          <a:p>
            <a:pPr lvl="1"/>
            <a:r>
              <a:rPr lang="en-US" dirty="0"/>
              <a:t>Reduced power and maximum bandwidth</a:t>
            </a:r>
          </a:p>
          <a:p>
            <a:pPr lvl="1"/>
            <a:r>
              <a:rPr lang="en-US" dirty="0"/>
              <a:t>Increased range</a:t>
            </a:r>
          </a:p>
          <a:p>
            <a:pPr lvl="1"/>
            <a:endParaRPr lang="en-US" dirty="0"/>
          </a:p>
          <a:p>
            <a:r>
              <a:rPr lang="en-US" dirty="0"/>
              <a:t>NB-IoT (LTE Cat NB1)</a:t>
            </a:r>
          </a:p>
          <a:p>
            <a:pPr lvl="1"/>
            <a:r>
              <a:rPr lang="en-US" dirty="0"/>
              <a:t>65 kbps uplink, 26 kbps downlink</a:t>
            </a:r>
          </a:p>
          <a:p>
            <a:pPr lvl="1"/>
            <a:r>
              <a:rPr lang="en-US" dirty="0"/>
              <a:t>Reduced power and greatly reduced bandwidth</a:t>
            </a:r>
          </a:p>
          <a:p>
            <a:pPr lvl="1"/>
            <a:r>
              <a:rPr lang="en-US" dirty="0"/>
              <a:t>Greatly increased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1DA52-9599-41FC-9271-C80BB5C1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04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5A403-3759-4344-82CB-999F989B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“special categories” for IoT on cell?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4572C-3E22-1F46-9B0E-02DFC0D03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Pragmatic for the end device</a:t>
            </a:r>
          </a:p>
          <a:p>
            <a:pPr lvl="1"/>
            <a:r>
              <a:rPr lang="en-US" dirty="0"/>
              <a:t>Lower power</a:t>
            </a:r>
          </a:p>
          <a:p>
            <a:pPr lvl="1"/>
            <a:r>
              <a:rPr lang="en-US" dirty="0"/>
              <a:t>Allow for long-off periods</a:t>
            </a:r>
          </a:p>
          <a:p>
            <a:pPr lvl="1"/>
            <a:endParaRPr lang="en-US" dirty="0"/>
          </a:p>
          <a:p>
            <a:r>
              <a:rPr lang="en-US" dirty="0"/>
              <a:t>Pragmatic for network operators</a:t>
            </a:r>
          </a:p>
          <a:p>
            <a:pPr lvl="1"/>
            <a:r>
              <a:rPr lang="en-US" i="1" dirty="0"/>
              <a:t>Allows for scale– </a:t>
            </a:r>
            <a:r>
              <a:rPr lang="en-US" dirty="0"/>
              <a:t>network no longer needs to assume that devices could always be on in each cell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890C6-C86A-4149-9238-40C5A53B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27381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2532</TotalTime>
  <Words>2332</Words>
  <Application>Microsoft Office PowerPoint</Application>
  <PresentationFormat>Widescreen</PresentationFormat>
  <Paragraphs>466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Seravek Light</vt:lpstr>
      <vt:lpstr>Tahoma</vt:lpstr>
      <vt:lpstr>Class Slides</vt:lpstr>
      <vt:lpstr>Lecture 13 Cellular IoT &amp; LPWAN Intro</vt:lpstr>
      <vt:lpstr>Today’s Goals</vt:lpstr>
      <vt:lpstr>Outline</vt:lpstr>
      <vt:lpstr>Reminder: the cell in cellular technologies</vt:lpstr>
      <vt:lpstr>3GPP aka: the actual answer for what stuff is really doing</vt:lpstr>
      <vt:lpstr>Mapping ”4G”, “LTE”, “LTE Advanced”, etc onto actual technologies</vt:lpstr>
      <vt:lpstr>LTE Categories</vt:lpstr>
      <vt:lpstr>Additional low-end categories for IoT</vt:lpstr>
      <vt:lpstr>Why do we need “special categories” for IoT on cell?</vt:lpstr>
      <vt:lpstr>LTE-M and NB-IoT were developed in parallel</vt:lpstr>
      <vt:lpstr>LTE-M and NB-IoT downlink and uplink</vt:lpstr>
      <vt:lpstr>LTE resource allocation</vt:lpstr>
      <vt:lpstr>Resources used by LTE-M and NB-IoT</vt:lpstr>
      <vt:lpstr>Resources used by LTE-M and NB-IoT</vt:lpstr>
      <vt:lpstr>Reducing power for IoT devices</vt:lpstr>
      <vt:lpstr>Further power reduction for simple devices</vt:lpstr>
      <vt:lpstr>Some numbers from an actual telecom: Aeris [n.b. Aeris has been a leader in cellular M2M since the 90’s]</vt:lpstr>
      <vt:lpstr>Improved range for LTE-M and NB-IoT</vt:lpstr>
      <vt:lpstr>Coarsely, lower frequency -&gt; longer range</vt:lpstr>
      <vt:lpstr>Cellular deployments</vt:lpstr>
      <vt:lpstr>Microcontroller support</vt:lpstr>
      <vt:lpstr>Break + Open Question</vt:lpstr>
      <vt:lpstr>Break + Open Question</vt:lpstr>
      <vt:lpstr>Outline</vt:lpstr>
      <vt:lpstr>LTE-M and NB-IoT design constrained by fitting within existing cellular ecosystem</vt:lpstr>
      <vt:lpstr>Design a wide-area network (ignore low-power for now)</vt:lpstr>
      <vt:lpstr>Design a wide-area network (ignore low-power for now)</vt:lpstr>
      <vt:lpstr>Design a wide-area network (ignore low-power for now)</vt:lpstr>
      <vt:lpstr>Design a low-power wide-area network</vt:lpstr>
      <vt:lpstr>Design a low-power wide-area network</vt:lpstr>
      <vt:lpstr>Long-range CSMA is problematic</vt:lpstr>
      <vt:lpstr>LPWANs overview (common qualities)</vt:lpstr>
      <vt:lpstr>Outline</vt:lpstr>
      <vt:lpstr>LoRaWAN</vt:lpstr>
      <vt:lpstr>LoRa PHY uses a different modulation</vt:lpstr>
      <vt:lpstr>Chirp Spread Spectrum</vt:lpstr>
      <vt:lpstr>CSS has a Spreading Factor which determines bit rate</vt:lpstr>
      <vt:lpstr>LoRaWAN channels</vt:lpstr>
      <vt:lpstr>LoRaWAN gateways</vt:lpstr>
      <vt:lpstr>LoRaWAN data rates</vt:lpstr>
      <vt:lpstr>LoRaWAN link budget</vt:lpstr>
      <vt:lpstr>LoRaWAN MAC</vt:lpstr>
      <vt:lpstr>Optional downlink mechanisms</vt:lpstr>
      <vt:lpstr>LoRaWAN packet format</vt:lpstr>
      <vt:lpstr>LoRaWAN network details</vt:lpstr>
      <vt:lpstr>LoRaWAN hardware</vt:lpstr>
      <vt:lpstr>LoRaWAN network providers</vt:lpstr>
      <vt:lpstr>TTN Scale [Jan 2022]</vt:lpstr>
      <vt:lpstr>Helium Scale [Jan 2022]</vt:lpstr>
      <vt:lpstr>Quick reality check: Verizon?</vt:lpstr>
      <vt:lpstr>LoRaWAN interested parties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 Unlicensed LPWANs</dc:title>
  <dc:creator>Branden Ghena</dc:creator>
  <cp:lastModifiedBy>Branden Ghena</cp:lastModifiedBy>
  <cp:revision>59</cp:revision>
  <dcterms:created xsi:type="dcterms:W3CDTF">2021-02-21T18:12:26Z</dcterms:created>
  <dcterms:modified xsi:type="dcterms:W3CDTF">2022-05-12T19:39:27Z</dcterms:modified>
</cp:coreProperties>
</file>